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8"/>
  </p:notesMasterIdLst>
  <p:handoutMasterIdLst>
    <p:handoutMasterId r:id="rId49"/>
  </p:handoutMasterIdLst>
  <p:sldIdLst>
    <p:sldId id="256" r:id="rId5"/>
    <p:sldId id="320" r:id="rId6"/>
    <p:sldId id="1880" r:id="rId7"/>
    <p:sldId id="1882" r:id="rId8"/>
    <p:sldId id="1881" r:id="rId9"/>
    <p:sldId id="1883" r:id="rId10"/>
    <p:sldId id="1872" r:id="rId11"/>
    <p:sldId id="1888" r:id="rId12"/>
    <p:sldId id="1887" r:id="rId13"/>
    <p:sldId id="1886" r:id="rId14"/>
    <p:sldId id="1885" r:id="rId15"/>
    <p:sldId id="1889" r:id="rId16"/>
    <p:sldId id="1891" r:id="rId17"/>
    <p:sldId id="1890" r:id="rId18"/>
    <p:sldId id="1892" r:id="rId19"/>
    <p:sldId id="1893" r:id="rId20"/>
    <p:sldId id="1894" r:id="rId21"/>
    <p:sldId id="1896" r:id="rId22"/>
    <p:sldId id="532" r:id="rId23"/>
    <p:sldId id="568" r:id="rId24"/>
    <p:sldId id="548" r:id="rId25"/>
    <p:sldId id="563" r:id="rId26"/>
    <p:sldId id="637" r:id="rId27"/>
    <p:sldId id="1884" r:id="rId28"/>
    <p:sldId id="1897" r:id="rId29"/>
    <p:sldId id="1898" r:id="rId30"/>
    <p:sldId id="1855" r:id="rId31"/>
    <p:sldId id="1864" r:id="rId32"/>
    <p:sldId id="1863" r:id="rId33"/>
    <p:sldId id="1867" r:id="rId34"/>
    <p:sldId id="1868" r:id="rId35"/>
    <p:sldId id="1865" r:id="rId36"/>
    <p:sldId id="1866" r:id="rId37"/>
    <p:sldId id="486" r:id="rId38"/>
    <p:sldId id="1869" r:id="rId39"/>
    <p:sldId id="1895" r:id="rId40"/>
    <p:sldId id="299" r:id="rId41"/>
    <p:sldId id="1878" r:id="rId42"/>
    <p:sldId id="611" r:id="rId43"/>
    <p:sldId id="586" r:id="rId44"/>
    <p:sldId id="1870" r:id="rId45"/>
    <p:sldId id="636" r:id="rId46"/>
    <p:sldId id="654" r:id="rId4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86441" autoAdjust="0"/>
  </p:normalViewPr>
  <p:slideViewPr>
    <p:cSldViewPr snapToGrid="0" showGuides="1">
      <p:cViewPr varScale="1">
        <p:scale>
          <a:sx n="109" d="100"/>
          <a:sy n="109" d="100"/>
        </p:scale>
        <p:origin x="480" y="96"/>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10/22/2023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10/22/2023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50136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595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19455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87135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98121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146054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9447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987682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239920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3269118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5111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10748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17937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9848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386661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514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4752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70503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866687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6071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89686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815996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823822"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isbndb.com/book/9780131177055"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doi.org/10.1002/spe.222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and Verification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err="1"/>
              <a:t>Anshu</a:t>
            </a:r>
            <a:r>
              <a:rPr lang="en-US" u="sng" dirty="0"/>
              <a:t> Dubey </a:t>
            </a:r>
            <a:r>
              <a:rPr lang="en-US" sz="2000" dirty="0"/>
              <a:t>(she/her) </a:t>
            </a:r>
          </a:p>
          <a:p>
            <a:pPr marL="0" indent="0">
              <a:lnSpc>
                <a:spcPct val="100000"/>
              </a:lnSpc>
              <a:spcBef>
                <a:spcPts val="0"/>
              </a:spcBef>
              <a:buSzPts val="2000"/>
            </a:pPr>
            <a:r>
              <a:rPr lang="en-US" sz="2000" dirty="0">
                <a:solidFill>
                  <a:srgbClr val="000000"/>
                </a:solidFill>
              </a:rPr>
              <a:t>Argonne National Laboratory</a:t>
            </a:r>
            <a:endParaRPr lang="en-US" sz="1800" dirty="0">
              <a:solidFill>
                <a:srgbClr val="000000"/>
              </a:solidFill>
            </a:endParaRPr>
          </a:p>
          <a:p>
            <a:pPr>
              <a:spcBef>
                <a:spcPts val="2800"/>
              </a:spcBef>
            </a:pPr>
            <a:r>
              <a:rPr lang="en-US" sz="2000" b="0" i="0" dirty="0">
                <a:solidFill>
                  <a:srgbClr val="111111"/>
                </a:solidFill>
                <a:effectLst/>
                <a:latin typeface="+mn-lt"/>
              </a:rPr>
              <a:t>Software Productivity and Sustainability track @ Argonne Training Program on Extreme-Scale Computing summer school</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Tree>
    <p:extLst>
      <p:ext uri="{BB962C8B-B14F-4D97-AF65-F5344CB8AC3E}">
        <p14:creationId xmlns:p14="http://schemas.microsoft.com/office/powerpoint/2010/main" val="368656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generate a large prime for encryption</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a:solidFill>
                  <a:sysClr val="windowText" lastClr="000000"/>
                </a:solidFill>
              </a:rPr>
              <a:t>Incorrect behavior: </a:t>
            </a:r>
            <a:r>
              <a:rPr lang="en-US" sz="2000" dirty="0">
                <a:solidFill>
                  <a:sysClr val="windowText" lastClr="000000"/>
                </a:solidFill>
              </a:rPr>
              <a:t>input 15 returns true</a:t>
            </a:r>
          </a:p>
          <a:p>
            <a:pPr algn="ctr">
              <a:lnSpc>
                <a:spcPct val="90000"/>
              </a:lnSpc>
            </a:pPr>
            <a:endParaRPr lang="en-US" sz="2000" dirty="0">
              <a:solidFill>
                <a:sysClr val="windowText" lastClr="000000"/>
              </a:solidFill>
            </a:endParaRPr>
          </a:p>
        </p:txBody>
      </p:sp>
      <p:sp>
        <p:nvSpPr>
          <p:cNvPr id="15" name="TextBox 14">
            <a:extLst>
              <a:ext uri="{FF2B5EF4-FFF2-40B4-BE49-F238E27FC236}">
                <a16:creationId xmlns:a16="http://schemas.microsoft.com/office/drawing/2014/main" id="{F9B4A991-F297-965C-6924-5E546D972B66}"/>
              </a:ext>
            </a:extLst>
          </p:cNvPr>
          <p:cNvSpPr txBox="1"/>
          <p:nvPr/>
        </p:nvSpPr>
        <p:spPr>
          <a:xfrm>
            <a:off x="6528414" y="3844452"/>
            <a:ext cx="4863126" cy="849463"/>
          </a:xfrm>
          <a:prstGeom prst="rect">
            <a:avLst/>
          </a:prstGeom>
          <a:noFill/>
        </p:spPr>
        <p:txBody>
          <a:bodyPr wrap="none" lIns="118872" tIns="91440" rIns="118872" bIns="91440" rtlCol="0" anchor="ctr" anchorCtr="0">
            <a:spAutoFit/>
          </a:bodyPr>
          <a:lstStyle/>
          <a:p>
            <a:pPr>
              <a:lnSpc>
                <a:spcPct val="90000"/>
              </a:lnSpc>
            </a:pPr>
            <a:r>
              <a:rPr lang="en-US" sz="2400" dirty="0"/>
              <a:t>Right there are all the ingredients </a:t>
            </a:r>
          </a:p>
          <a:p>
            <a:pPr>
              <a:lnSpc>
                <a:spcPct val="90000"/>
              </a:lnSpc>
            </a:pPr>
            <a:r>
              <a:rPr lang="en-US" sz="2400" dirty="0"/>
              <a:t>for building a test !!</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787598"/>
            <a:ext cx="9121599" cy="1181862"/>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You write a “main” that reads in a number, calls the functions and prints true or false</a:t>
            </a:r>
          </a:p>
          <a:p>
            <a:pPr marL="285750" indent="-285750" algn="l">
              <a:lnSpc>
                <a:spcPct val="90000"/>
              </a:lnSpc>
              <a:buFont typeface="Arial" panose="020B0604020202020204" pitchFamily="34" charset="0"/>
              <a:buChar char="•"/>
            </a:pPr>
            <a:r>
              <a:rPr lang="en-US" dirty="0"/>
              <a:t>You can automate it by including a series of known primes and non-primes and their corresponding true or false values</a:t>
            </a:r>
          </a:p>
          <a:p>
            <a:pPr marL="285750" indent="-285750" algn="l">
              <a:lnSpc>
                <a:spcPct val="90000"/>
              </a:lnSpc>
              <a:buFont typeface="Arial" panose="020B0604020202020204" pitchFamily="34" charset="0"/>
              <a:buChar char="•"/>
            </a:pPr>
            <a:r>
              <a:rPr lang="en-US" dirty="0"/>
              <a:t>This is your “unit test” for the function</a:t>
            </a:r>
          </a:p>
        </p:txBody>
      </p:sp>
    </p:spTree>
    <p:extLst>
      <p:ext uri="{BB962C8B-B14F-4D97-AF65-F5344CB8AC3E}">
        <p14:creationId xmlns:p14="http://schemas.microsoft.com/office/powerpoint/2010/main" val="1235512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a large enough prime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Tree>
    <p:extLst>
      <p:ext uri="{BB962C8B-B14F-4D97-AF65-F5344CB8AC3E}">
        <p14:creationId xmlns:p14="http://schemas.microsoft.com/office/powerpoint/2010/main" val="3335542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135591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sp>
        <p:nvSpPr>
          <p:cNvPr id="3" name="Rounded Rectangle 2">
            <a:extLst>
              <a:ext uri="{FF2B5EF4-FFF2-40B4-BE49-F238E27FC236}">
                <a16:creationId xmlns:a16="http://schemas.microsoft.com/office/drawing/2014/main" id="{DC74BD74-D77A-B3A0-E636-1F86AC14DAC6}"/>
              </a:ext>
            </a:extLst>
          </p:cNvPr>
          <p:cNvSpPr/>
          <p:nvPr/>
        </p:nvSpPr>
        <p:spPr>
          <a:xfrm>
            <a:off x="406844" y="864917"/>
            <a:ext cx="2430816"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write a function to get to a large prime</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64889" y="820511"/>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Then you wish to confirm that it is large enough prime</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406844" y="2791910"/>
            <a:ext cx="2373788"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Finally, you want to verify that it meets your encryption needs</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64888" y="2786713"/>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integrate your new function with your encryption software</a:t>
            </a:r>
          </a:p>
        </p:txBody>
      </p:sp>
      <p:sp>
        <p:nvSpPr>
          <p:cNvPr id="14" name="Rectangle 13">
            <a:extLst>
              <a:ext uri="{FF2B5EF4-FFF2-40B4-BE49-F238E27FC236}">
                <a16:creationId xmlns:a16="http://schemas.microsoft.com/office/drawing/2014/main" id="{1F978CD3-CF5F-A8A1-483B-8479C73829B3}"/>
              </a:ext>
            </a:extLst>
          </p:cNvPr>
          <p:cNvSpPr/>
          <p:nvPr/>
        </p:nvSpPr>
        <p:spPr>
          <a:xfrm>
            <a:off x="6293987" y="918026"/>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So, you write another unit test that counts the number of digits in the prime</a:t>
            </a:r>
          </a:p>
        </p:txBody>
      </p:sp>
      <p:sp>
        <p:nvSpPr>
          <p:cNvPr id="17" name="TextBox 16">
            <a:extLst>
              <a:ext uri="{FF2B5EF4-FFF2-40B4-BE49-F238E27FC236}">
                <a16:creationId xmlns:a16="http://schemas.microsoft.com/office/drawing/2014/main" id="{AA0BA1E1-5374-FD6A-8F4E-24246BDA28A3}"/>
              </a:ext>
            </a:extLst>
          </p:cNvPr>
          <p:cNvSpPr txBox="1"/>
          <p:nvPr/>
        </p:nvSpPr>
        <p:spPr>
          <a:xfrm>
            <a:off x="1130110" y="4912247"/>
            <a:ext cx="9121599" cy="932563"/>
          </a:xfrm>
          <a:prstGeom prst="rect">
            <a:avLst/>
          </a:prstGeom>
          <a:noFill/>
        </p:spPr>
        <p:txBody>
          <a:bodyPr wrap="square" lIns="118872" tIns="91440" rIns="118872" bIns="91440" rtlCol="0" anchor="ctr" anchorCtr="0">
            <a:spAutoFit/>
          </a:bodyPr>
          <a:lstStyle/>
          <a:p>
            <a:pPr marL="285750" indent="-285750" algn="l">
              <a:lnSpc>
                <a:spcPct val="90000"/>
              </a:lnSpc>
              <a:buFont typeface="Arial" panose="020B0604020202020204" pitchFamily="34" charset="0"/>
              <a:buChar char="•"/>
            </a:pPr>
            <a:r>
              <a:rPr lang="en-US" dirty="0"/>
              <a:t>Now you have a more complex test that involves several correctly working components</a:t>
            </a:r>
          </a:p>
          <a:p>
            <a:pPr marL="285750" indent="-285750" algn="l">
              <a:lnSpc>
                <a:spcPct val="90000"/>
              </a:lnSpc>
              <a:buFont typeface="Arial" panose="020B0604020202020204" pitchFamily="34" charset="0"/>
              <a:buChar char="•"/>
            </a:pPr>
            <a:r>
              <a:rPr lang="en-US" dirty="0"/>
              <a:t>This is your “integration test”</a:t>
            </a:r>
          </a:p>
        </p:txBody>
      </p:sp>
      <p:sp>
        <p:nvSpPr>
          <p:cNvPr id="5" name="Rectangle 4">
            <a:extLst>
              <a:ext uri="{FF2B5EF4-FFF2-40B4-BE49-F238E27FC236}">
                <a16:creationId xmlns:a16="http://schemas.microsoft.com/office/drawing/2014/main" id="{648347E4-2A2D-9DC2-0D84-37E16DD6AAD7}"/>
              </a:ext>
            </a:extLst>
          </p:cNvPr>
          <p:cNvSpPr/>
          <p:nvPr/>
        </p:nvSpPr>
        <p:spPr>
          <a:xfrm>
            <a:off x="6293987" y="2874309"/>
            <a:ext cx="4976506" cy="1427609"/>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The encryption software is likely to have a way to verify that the cipher can only be translated with the right key </a:t>
            </a:r>
          </a:p>
        </p:txBody>
      </p:sp>
    </p:spTree>
    <p:extLst>
      <p:ext uri="{BB962C8B-B14F-4D97-AF65-F5344CB8AC3E}">
        <p14:creationId xmlns:p14="http://schemas.microsoft.com/office/powerpoint/2010/main" val="353798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a:p>
            <a:r>
              <a:rPr lang="en-US" dirty="0"/>
              <a:t>Regression tests – verify that there is no degradation in code capabilities</a:t>
            </a:r>
          </a:p>
        </p:txBody>
      </p:sp>
    </p:spTree>
    <p:extLst>
      <p:ext uri="{BB962C8B-B14F-4D97-AF65-F5344CB8AC3E}">
        <p14:creationId xmlns:p14="http://schemas.microsoft.com/office/powerpoint/2010/main" val="1192222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White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Black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367120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Bernholdt, Greg Becker, and Jared O’Neal, Software Productivity and Sustainability track, in Argonne Training Program on Extreme-Scale Computing, St. Charles, Illinois, 2023. DOI: </a:t>
            </a:r>
            <a:r>
              <a:rPr lang="en-US" sz="1600" b="0" i="0" u="none" strike="noStrike" dirty="0">
                <a:solidFill>
                  <a:srgbClr val="2A7AE2"/>
                </a:solidFill>
                <a:effectLst/>
                <a:latin typeface="+mn-lt"/>
                <a:hlinkClick r:id="rId4"/>
              </a:rPr>
              <a:t>10.6084/m9.figshare.23823822</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a:bodyPr>
          <a:lstStyle/>
          <a:p>
            <a:r>
              <a:rPr lang="en-US" dirty="0"/>
              <a:t>Testing</a:t>
            </a:r>
          </a:p>
          <a:p>
            <a:pPr lvl="1"/>
            <a:r>
              <a:rPr lang="en-US" dirty="0"/>
              <a:t>Focused, critical functionality (infrastructure), fast, independent, orthogonal, complete, … </a:t>
            </a:r>
          </a:p>
          <a:p>
            <a:pPr lvl="1"/>
            <a:r>
              <a:rPr lang="en-US" dirty="0"/>
              <a:t>Likely to use a subset of full test-suite, or even develop new simpler tests</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What is CI Good For</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spcBef>
                <a:spcPts val="200"/>
              </a:spcBef>
            </a:pPr>
            <a:r>
              <a:rPr lang="en-US" sz="1800" dirty="0"/>
              <a:t>Prevent code that would “break the build” or adversely impact other developers being introduced</a:t>
            </a:r>
          </a:p>
          <a:p>
            <a:pPr lvl="1">
              <a:spcBef>
                <a:spcPts val="200"/>
              </a:spcBef>
            </a:pPr>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spcBef>
                <a:spcPts val="200"/>
              </a:spcBef>
            </a:pPr>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spcBef>
                <a:spcPts val="200"/>
              </a:spcBef>
            </a:pPr>
            <a:r>
              <a:rPr lang="en-US" sz="1800" dirty="0"/>
              <a:t>Writing tests before the code works well with CI</a:t>
            </a:r>
          </a:p>
          <a:p>
            <a:pPr>
              <a:spcBef>
                <a:spcPts val="2400"/>
              </a:spcBef>
            </a:pPr>
            <a:r>
              <a:rPr lang="en-US" sz="2000" dirty="0"/>
              <a:t>Many options for where to execute CI tests</a:t>
            </a:r>
          </a:p>
          <a:p>
            <a:pPr lvl="1">
              <a:spcBef>
                <a:spcPts val="200"/>
              </a:spcBef>
            </a:pPr>
            <a:r>
              <a:rPr lang="en-US" sz="1800" dirty="0"/>
              <a:t>Free services are a good (easy) place to start</a:t>
            </a:r>
          </a:p>
          <a:p>
            <a:pPr lvl="1">
              <a:spcBef>
                <a:spcPts val="200"/>
              </a:spcBef>
            </a:pPr>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spcBef>
                <a:spcPts val="200"/>
              </a:spcBef>
            </a:pPr>
            <a:r>
              <a:rPr lang="en-US" sz="1800" dirty="0"/>
              <a:t>Focus initially on key software configurations and aspects of the code to be tested</a:t>
            </a:r>
          </a:p>
          <a:p>
            <a:pPr lvl="1">
              <a:spcBef>
                <a:spcPts val="200"/>
              </a:spcBef>
            </a:pPr>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408175" y="365759"/>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within the scientific software development lifecycle</a:t>
            </a:r>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Tree>
    <p:extLst>
      <p:ext uri="{BB962C8B-B14F-4D97-AF65-F5344CB8AC3E}">
        <p14:creationId xmlns:p14="http://schemas.microsoft.com/office/powerpoint/2010/main" val="25975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a:t>
            </a:r>
            <a:r>
              <a:rPr lang="en-US" sz="2000" dirty="0" err="1">
                <a:solidFill>
                  <a:sysClr val="windowText" lastClr="000000"/>
                </a:solidFill>
              </a:rPr>
              <a:t>upto</a:t>
            </a:r>
            <a:r>
              <a:rPr lang="en-US" sz="2000" dirty="0">
                <a:solidFill>
                  <a:sysClr val="windowText" lastClr="000000"/>
                </a:solidFill>
              </a:rPr>
              <a:t>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Tree>
    <p:extLst>
      <p:ext uri="{BB962C8B-B14F-4D97-AF65-F5344CB8AC3E}">
        <p14:creationId xmlns:p14="http://schemas.microsoft.com/office/powerpoint/2010/main" val="1025052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Building a Test-suite</a:t>
            </a:r>
          </a:p>
        </p:txBody>
      </p:sp>
      <p:sp>
        <p:nvSpPr>
          <p:cNvPr id="6" name="Rounded Rectangle 5">
            <a:extLst>
              <a:ext uri="{FF2B5EF4-FFF2-40B4-BE49-F238E27FC236}">
                <a16:creationId xmlns:a16="http://schemas.microsoft.com/office/drawing/2014/main" id="{971F79A8-936E-E19F-69DA-47AC4E387FC1}"/>
              </a:ext>
            </a:extLst>
          </p:cNvPr>
          <p:cNvSpPr/>
          <p:nvPr/>
        </p:nvSpPr>
        <p:spPr>
          <a:xfrm>
            <a:off x="1375054" y="3972180"/>
            <a:ext cx="6302096" cy="2670067"/>
          </a:xfrm>
          <a:prstGeom prst="roundRect">
            <a:avLst/>
          </a:prstGeom>
          <a:solidFill>
            <a:schemeClr val="accent3">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ysClr val="windowText" lastClr="000000"/>
                </a:solidFill>
              </a:rPr>
              <a:t>From a known analytical solution</a:t>
            </a:r>
          </a:p>
          <a:p>
            <a:pPr marL="342900" indent="-342900">
              <a:lnSpc>
                <a:spcPct val="90000"/>
              </a:lnSpc>
              <a:buFont typeface="Arial" panose="020B0604020202020204" pitchFamily="34" charset="0"/>
              <a:buChar char="•"/>
            </a:pPr>
            <a:r>
              <a:rPr lang="en-US" sz="2000" dirty="0">
                <a:solidFill>
                  <a:sysClr val="windowText" lastClr="000000"/>
                </a:solidFill>
              </a:rPr>
              <a:t>Manufacture a solution</a:t>
            </a:r>
          </a:p>
          <a:p>
            <a:pPr marL="342900" indent="-342900">
              <a:lnSpc>
                <a:spcPct val="90000"/>
              </a:lnSpc>
              <a:buFont typeface="Arial" panose="020B0604020202020204" pitchFamily="34" charset="0"/>
              <a:buChar char="•"/>
            </a:pPr>
            <a:r>
              <a:rPr lang="en-US" sz="2000" dirty="0">
                <a:solidFill>
                  <a:sysClr val="windowText" lastClr="000000"/>
                </a:solidFill>
              </a:rPr>
              <a:t>Visualize and inspect output and anoint as baseline</a:t>
            </a:r>
          </a:p>
          <a:p>
            <a:pPr marL="342900" indent="-342900">
              <a:lnSpc>
                <a:spcPct val="90000"/>
              </a:lnSpc>
              <a:buFont typeface="Arial" panose="020B0604020202020204" pitchFamily="34" charset="0"/>
              <a:buChar char="•"/>
            </a:pPr>
            <a:r>
              <a:rPr lang="en-US" sz="2000" dirty="0">
                <a:solidFill>
                  <a:sysClr val="windowText" lastClr="000000"/>
                </a:solidFill>
              </a:rPr>
              <a:t>Run a test case up to point A and drop a checkpoint. Run another test case up to a later point B. </a:t>
            </a:r>
          </a:p>
          <a:p>
            <a:pPr marL="800100" lvl="1" indent="-342900">
              <a:lnSpc>
                <a:spcPct val="90000"/>
              </a:lnSpc>
              <a:buFont typeface="Arial" panose="020B0604020202020204" pitchFamily="34" charset="0"/>
              <a:buChar char="•"/>
            </a:pPr>
            <a:r>
              <a:rPr lang="en-US" sz="2000" dirty="0">
                <a:solidFill>
                  <a:sysClr val="windowText" lastClr="000000"/>
                </a:solidFill>
              </a:rPr>
              <a:t>Use point A to restart and B as the anointed baseline</a:t>
            </a:r>
          </a:p>
        </p:txBody>
      </p:sp>
      <p:sp>
        <p:nvSpPr>
          <p:cNvPr id="12" name="Rounded Rectangle 11">
            <a:extLst>
              <a:ext uri="{FF2B5EF4-FFF2-40B4-BE49-F238E27FC236}">
                <a16:creationId xmlns:a16="http://schemas.microsoft.com/office/drawing/2014/main" id="{E3A1E368-C8DE-AC7E-30DC-02722CB16FBE}"/>
              </a:ext>
            </a:extLst>
          </p:cNvPr>
          <p:cNvSpPr/>
          <p:nvPr/>
        </p:nvSpPr>
        <p:spPr>
          <a:xfrm>
            <a:off x="1375054" y="1381171"/>
            <a:ext cx="9712046" cy="194008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For some tests assertions will suffice</a:t>
            </a:r>
          </a:p>
          <a:p>
            <a:pPr marL="342900" indent="-342900">
              <a:lnSpc>
                <a:spcPct val="90000"/>
              </a:lnSpc>
              <a:buFont typeface="Arial" panose="020B0604020202020204" pitchFamily="34" charset="0"/>
              <a:buChar char="•"/>
            </a:pPr>
            <a:r>
              <a:rPr lang="en-US" sz="2000" dirty="0">
                <a:solidFill>
                  <a:schemeClr val="bg1"/>
                </a:solidFill>
              </a:rPr>
              <a:t>For others you will need to compare the output against baselines</a:t>
            </a:r>
          </a:p>
          <a:p>
            <a:pPr marL="800100" lvl="1" indent="-342900">
              <a:lnSpc>
                <a:spcPct val="90000"/>
              </a:lnSpc>
              <a:buFont typeface="Arial" panose="020B0604020202020204" pitchFamily="34" charset="0"/>
              <a:buChar char="•"/>
            </a:pPr>
            <a:r>
              <a:rPr lang="en-US" sz="2000" dirty="0">
                <a:solidFill>
                  <a:schemeClr val="bg1"/>
                </a:solidFill>
              </a:rPr>
              <a:t>Building a comparison utility is extremely useful </a:t>
            </a:r>
          </a:p>
          <a:p>
            <a:pPr marL="342900" indent="-342900">
              <a:lnSpc>
                <a:spcPct val="90000"/>
              </a:lnSpc>
              <a:buFont typeface="Arial" panose="020B0604020202020204" pitchFamily="34" charset="0"/>
              <a:buChar char="•"/>
            </a:pPr>
            <a:r>
              <a:rPr lang="en-US" sz="2000" dirty="0">
                <a:solidFill>
                  <a:schemeClr val="bg1"/>
                </a:solidFill>
              </a:rPr>
              <a:t>Also useful to develop diagnostics – indirect ways of verifying behavior</a:t>
            </a:r>
          </a:p>
          <a:p>
            <a:pPr marL="800100" lvl="1" indent="-342900">
              <a:lnSpc>
                <a:spcPct val="90000"/>
              </a:lnSpc>
              <a:buFont typeface="Arial" panose="020B0604020202020204" pitchFamily="34" charset="0"/>
              <a:buChar char="•"/>
            </a:pPr>
            <a:r>
              <a:rPr lang="en-US" sz="2000" dirty="0">
                <a:solidFill>
                  <a:schemeClr val="bg1"/>
                </a:solidFill>
              </a:rPr>
              <a:t>Conservation of physical quantities</a:t>
            </a:r>
          </a:p>
          <a:p>
            <a:pPr marL="800100" lvl="1" indent="-342900">
              <a:lnSpc>
                <a:spcPct val="90000"/>
              </a:lnSpc>
              <a:buFont typeface="Arial" panose="020B0604020202020204" pitchFamily="34" charset="0"/>
              <a:buChar char="•"/>
            </a:pPr>
            <a:r>
              <a:rPr lang="en-US" sz="2000" dirty="0">
                <a:solidFill>
                  <a:schemeClr val="bg1"/>
                </a:solidFill>
              </a:rPr>
              <a:t>No non-physical values</a:t>
            </a:r>
          </a:p>
        </p:txBody>
      </p:sp>
      <p:sp>
        <p:nvSpPr>
          <p:cNvPr id="4" name="TextBox 3">
            <a:extLst>
              <a:ext uri="{FF2B5EF4-FFF2-40B4-BE49-F238E27FC236}">
                <a16:creationId xmlns:a16="http://schemas.microsoft.com/office/drawing/2014/main" id="{EEE3EFF9-1991-0ED5-0E24-C67ED8D874A7}"/>
              </a:ext>
            </a:extLst>
          </p:cNvPr>
          <p:cNvSpPr txBox="1"/>
          <p:nvPr/>
        </p:nvSpPr>
        <p:spPr>
          <a:xfrm>
            <a:off x="1375054" y="919506"/>
            <a:ext cx="3870868" cy="461665"/>
          </a:xfrm>
          <a:prstGeom prst="rect">
            <a:avLst/>
          </a:prstGeom>
          <a:noFill/>
        </p:spPr>
        <p:txBody>
          <a:bodyPr wrap="none" lIns="118872" tIns="91440" rIns="118872" bIns="91440" rtlCol="0" anchor="ctr" anchorCtr="0">
            <a:spAutoFit/>
          </a:bodyPr>
          <a:lstStyle/>
          <a:p>
            <a:pPr algn="l">
              <a:lnSpc>
                <a:spcPct val="90000"/>
              </a:lnSpc>
            </a:pPr>
            <a:r>
              <a:rPr lang="en-US" sz="2000" b="1" dirty="0"/>
              <a:t>Elements of test development</a:t>
            </a:r>
          </a:p>
        </p:txBody>
      </p:sp>
      <p:sp>
        <p:nvSpPr>
          <p:cNvPr id="13" name="TextBox 12">
            <a:extLst>
              <a:ext uri="{FF2B5EF4-FFF2-40B4-BE49-F238E27FC236}">
                <a16:creationId xmlns:a16="http://schemas.microsoft.com/office/drawing/2014/main" id="{48420E51-C9F6-C5FD-F215-CF01A9FBB0E9}"/>
              </a:ext>
            </a:extLst>
          </p:cNvPr>
          <p:cNvSpPr txBox="1"/>
          <p:nvPr/>
        </p:nvSpPr>
        <p:spPr>
          <a:xfrm>
            <a:off x="1281531" y="3533632"/>
            <a:ext cx="4441537" cy="461665"/>
          </a:xfrm>
          <a:prstGeom prst="rect">
            <a:avLst/>
          </a:prstGeom>
          <a:noFill/>
        </p:spPr>
        <p:txBody>
          <a:bodyPr wrap="none" lIns="118872" tIns="91440" rIns="118872" bIns="91440" rtlCol="0" anchor="ctr" anchorCtr="0">
            <a:spAutoFit/>
          </a:bodyPr>
          <a:lstStyle/>
          <a:p>
            <a:pPr algn="l">
              <a:lnSpc>
                <a:spcPct val="90000"/>
              </a:lnSpc>
            </a:pPr>
            <a:r>
              <a:rPr lang="en-US" sz="2000" b="1" dirty="0"/>
              <a:t>Building baselines for comparison</a:t>
            </a:r>
          </a:p>
        </p:txBody>
      </p:sp>
      <p:sp>
        <p:nvSpPr>
          <p:cNvPr id="16" name="Rounded Rectangle 15">
            <a:extLst>
              <a:ext uri="{FF2B5EF4-FFF2-40B4-BE49-F238E27FC236}">
                <a16:creationId xmlns:a16="http://schemas.microsoft.com/office/drawing/2014/main" id="{D3069DB2-512D-E621-9BFB-35F7F8DB59DB}"/>
              </a:ext>
            </a:extLst>
          </p:cNvPr>
          <p:cNvSpPr/>
          <p:nvPr/>
        </p:nvSpPr>
        <p:spPr>
          <a:xfrm>
            <a:off x="8203242" y="3972180"/>
            <a:ext cx="2397318" cy="1954192"/>
          </a:xfrm>
          <a:prstGeom prst="roundRect">
            <a:avLst/>
          </a:prstGeom>
          <a:solidFill>
            <a:srgbClr val="7030A0"/>
          </a:solidFill>
          <a:ln>
            <a:solidFill>
              <a:srgbClr val="7030A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Apply scaffolding for selection of tests … explained next</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00703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Tree>
    <p:custDataLst>
      <p:tags r:id="rId1"/>
    </p:custDataLst>
    <p:extLst>
      <p:ext uri="{BB962C8B-B14F-4D97-AF65-F5344CB8AC3E}">
        <p14:creationId xmlns:p14="http://schemas.microsoft.com/office/powerpoint/2010/main" val="297594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868680"/>
            <a:ext cx="4312257" cy="3142431"/>
          </a:xfrm>
        </p:spPr>
        <p:txBody>
          <a:bodyPr/>
          <a:lstStyle/>
          <a:p>
            <a:pPr marL="0" indent="0">
              <a:buNone/>
            </a:pPr>
            <a:endParaRPr lang="en-US" b="1" dirty="0"/>
          </a:p>
          <a:p>
            <a:pPr marL="0" indent="0">
              <a:buNone/>
            </a:pPr>
            <a:r>
              <a:rPr lang="en-US" b="1" dirty="0"/>
              <a:t>Components needed</a:t>
            </a:r>
          </a:p>
          <a:p>
            <a:r>
              <a:rPr lang="en-US" dirty="0"/>
              <a:t>Mesh </a:t>
            </a:r>
          </a:p>
          <a:p>
            <a:r>
              <a:rPr lang="en-US" dirty="0"/>
              <a:t>Hydrodynamics solver</a:t>
            </a:r>
          </a:p>
          <a:p>
            <a:r>
              <a:rPr lang="en-US" dirty="0"/>
              <a:t>Equation of state</a:t>
            </a:r>
          </a:p>
          <a:p>
            <a:r>
              <a:rPr lang="en-US" dirty="0"/>
              <a:t>Parallelization</a:t>
            </a:r>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301720" y="1406387"/>
            <a:ext cx="3209089" cy="3142431"/>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 Shock Hydrodynamics with Adaptive Mesh Refinement</a:t>
            </a:r>
          </a:p>
        </p:txBody>
      </p:sp>
      <p:sp>
        <p:nvSpPr>
          <p:cNvPr id="2" name="Rounded Rectangle 1">
            <a:extLst>
              <a:ext uri="{FF2B5EF4-FFF2-40B4-BE49-F238E27FC236}">
                <a16:creationId xmlns:a16="http://schemas.microsoft.com/office/drawing/2014/main" id="{FAB234B3-E69B-8323-7C39-DA446C2B5333}"/>
              </a:ext>
            </a:extLst>
          </p:cNvPr>
          <p:cNvSpPr/>
          <p:nvPr/>
        </p:nvSpPr>
        <p:spPr>
          <a:xfrm>
            <a:off x="463825" y="4468310"/>
            <a:ext cx="3627053" cy="1365637"/>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Strategy for development</a:t>
            </a:r>
          </a:p>
          <a:p>
            <a:pPr algn="ctr">
              <a:lnSpc>
                <a:spcPct val="90000"/>
              </a:lnSpc>
            </a:pPr>
            <a:r>
              <a:rPr lang="en-US" sz="2000" dirty="0">
                <a:solidFill>
                  <a:schemeClr val="bg1"/>
                </a:solidFill>
              </a:rPr>
              <a:t>Think of an application with analytical solution</a:t>
            </a:r>
          </a:p>
        </p:txBody>
      </p:sp>
      <p:sp>
        <p:nvSpPr>
          <p:cNvPr id="4" name="Rounded Rectangle 3">
            <a:extLst>
              <a:ext uri="{FF2B5EF4-FFF2-40B4-BE49-F238E27FC236}">
                <a16:creationId xmlns:a16="http://schemas.microsoft.com/office/drawing/2014/main" id="{820F3246-481E-3BC2-8F33-808C1A76ABB6}"/>
              </a:ext>
            </a:extLst>
          </p:cNvPr>
          <p:cNvSpPr/>
          <p:nvPr/>
        </p:nvSpPr>
        <p:spPr>
          <a:xfrm>
            <a:off x="7721651" y="1885631"/>
            <a:ext cx="3627053" cy="3265498"/>
          </a:xfrm>
          <a:prstGeom prst="roundRect">
            <a:avLst/>
          </a:prstGeom>
          <a:solidFill>
            <a:schemeClr val="accent5">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err="1">
                <a:solidFill>
                  <a:schemeClr val="bg1"/>
                </a:solidFill>
              </a:rPr>
              <a:t>Sedov</a:t>
            </a:r>
            <a:r>
              <a:rPr lang="en-US" sz="2000" dirty="0">
                <a:solidFill>
                  <a:schemeClr val="bg1"/>
                </a:solidFill>
              </a:rPr>
              <a:t> blast wave</a:t>
            </a:r>
          </a:p>
          <a:p>
            <a:pPr marL="342900" indent="-342900">
              <a:lnSpc>
                <a:spcPct val="90000"/>
              </a:lnSpc>
              <a:buFont typeface="Arial" panose="020B0604020202020204" pitchFamily="34" charset="0"/>
              <a:buChar char="•"/>
            </a:pPr>
            <a:r>
              <a:rPr lang="en-US" sz="2000" dirty="0">
                <a:solidFill>
                  <a:schemeClr val="bg1"/>
                </a:solidFill>
              </a:rPr>
              <a:t>High pressure at the center</a:t>
            </a:r>
          </a:p>
          <a:p>
            <a:pPr marL="342900" indent="-342900">
              <a:lnSpc>
                <a:spcPct val="90000"/>
              </a:lnSpc>
              <a:buFont typeface="Arial" panose="020B0604020202020204" pitchFamily="34" charset="0"/>
              <a:buChar char="•"/>
            </a:pPr>
            <a:r>
              <a:rPr lang="en-US" sz="2000" dirty="0">
                <a:solidFill>
                  <a:schemeClr val="bg1"/>
                </a:solidFill>
              </a:rPr>
              <a:t>Shock moves out in a circle</a:t>
            </a:r>
          </a:p>
          <a:p>
            <a:pPr marL="342900" indent="-342900">
              <a:lnSpc>
                <a:spcPct val="90000"/>
              </a:lnSpc>
              <a:buFont typeface="Arial" panose="020B0604020202020204" pitchFamily="34" charset="0"/>
              <a:buChar char="•"/>
            </a:pPr>
            <a:r>
              <a:rPr lang="en-US" sz="2000" dirty="0">
                <a:solidFill>
                  <a:schemeClr val="bg1"/>
                </a:solidFill>
              </a:rPr>
              <a:t>Analytical solution for how far the shock has travelled</a:t>
            </a:r>
          </a:p>
          <a:p>
            <a:pPr marL="342900" indent="-342900">
              <a:lnSpc>
                <a:spcPct val="90000"/>
              </a:lnSpc>
              <a:buFont typeface="Arial" panose="020B0604020202020204" pitchFamily="34" charset="0"/>
              <a:buChar char="•"/>
            </a:pPr>
            <a:endParaRPr lang="en-US" sz="2000" dirty="0">
              <a:solidFill>
                <a:schemeClr val="bg1"/>
              </a:solidFill>
            </a:endParaRPr>
          </a:p>
        </p:txBody>
      </p:sp>
    </p:spTree>
    <p:custDataLst>
      <p:tags r:id="rId1"/>
    </p:custDataLst>
    <p:extLst>
      <p:ext uri="{BB962C8B-B14F-4D97-AF65-F5344CB8AC3E}">
        <p14:creationId xmlns:p14="http://schemas.microsoft.com/office/powerpoint/2010/main" val="12081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Tree>
    <p:custDataLst>
      <p:tags r:id="rId1"/>
    </p:custDataLst>
    <p:extLst>
      <p:ext uri="{BB962C8B-B14F-4D97-AF65-F5344CB8AC3E}">
        <p14:creationId xmlns:p14="http://schemas.microsoft.com/office/powerpoint/2010/main" val="39674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 Equation of State</a:t>
            </a:r>
          </a:p>
        </p:txBody>
      </p:sp>
      <p:sp>
        <p:nvSpPr>
          <p:cNvPr id="5" name="Content Placeholder 4"/>
          <p:cNvSpPr>
            <a:spLocks noGrp="1"/>
          </p:cNvSpPr>
          <p:nvPr>
            <p:ph sz="quarter" idx="1"/>
          </p:nvPr>
        </p:nvSpPr>
        <p:spPr>
          <a:xfrm>
            <a:off x="729774" y="1802813"/>
            <a:ext cx="10057495" cy="2795692"/>
          </a:xfrm>
        </p:spPr>
        <p:txBody>
          <a:bodyPr/>
          <a:lstStyle/>
          <a:p>
            <a:r>
              <a:rPr lang="en-US" dirty="0"/>
              <a:t>Initialize density and internal energy with known values</a:t>
            </a:r>
          </a:p>
          <a:p>
            <a:r>
              <a:rPr lang="en-US" dirty="0"/>
              <a:t>Compute pressure and temperature using EOS</a:t>
            </a:r>
          </a:p>
          <a:p>
            <a:r>
              <a:rPr lang="en-US" dirty="0"/>
              <a:t>Next use density and computed pressure as input and compute internal energy and temperature using EOS</a:t>
            </a:r>
          </a:p>
          <a:p>
            <a:r>
              <a:rPr lang="en-US" dirty="0"/>
              <a:t>Compare computed values against initialized values</a:t>
            </a:r>
          </a:p>
          <a:p>
            <a:pPr marL="0" indent="0">
              <a:buNone/>
            </a:pPr>
            <a:endParaRPr lang="en-US" dirty="0"/>
          </a:p>
        </p:txBody>
      </p:sp>
      <p:sp>
        <p:nvSpPr>
          <p:cNvPr id="4" name="Rounded Rectangle 3">
            <a:extLst>
              <a:ext uri="{FF2B5EF4-FFF2-40B4-BE49-F238E27FC236}">
                <a16:creationId xmlns:a16="http://schemas.microsoft.com/office/drawing/2014/main" id="{E5484925-C7F9-2A60-D496-70C9AA0F5262}"/>
              </a:ext>
            </a:extLst>
          </p:cNvPr>
          <p:cNvSpPr/>
          <p:nvPr/>
        </p:nvSpPr>
        <p:spPr>
          <a:xfrm>
            <a:off x="2598578" y="4598505"/>
            <a:ext cx="3627053" cy="9144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 unit test </a:t>
            </a:r>
          </a:p>
        </p:txBody>
      </p:sp>
    </p:spTree>
    <p:custDataLst>
      <p:tags r:id="rId1"/>
    </p:custDataLst>
    <p:extLst>
      <p:ext uri="{BB962C8B-B14F-4D97-AF65-F5344CB8AC3E}">
        <p14:creationId xmlns:p14="http://schemas.microsoft.com/office/powerpoint/2010/main" val="110228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21457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 Mesh</a:t>
            </a:r>
          </a:p>
        </p:txBody>
      </p:sp>
      <p:sp>
        <p:nvSpPr>
          <p:cNvPr id="5" name="Content Placeholder 4"/>
          <p:cNvSpPr>
            <a:spLocks noGrp="1"/>
          </p:cNvSpPr>
          <p:nvPr>
            <p:ph sz="quarter" idx="1"/>
          </p:nvPr>
        </p:nvSpPr>
        <p:spPr>
          <a:xfrm>
            <a:off x="561910" y="1325880"/>
            <a:ext cx="5902934" cy="4893023"/>
          </a:xfrm>
        </p:spPr>
        <p:txBody>
          <a:bodyPr/>
          <a:lstStyle/>
          <a:p>
            <a:r>
              <a:rPr lang="en-US" dirty="0"/>
              <a:t>Start with uniform grid</a:t>
            </a:r>
          </a:p>
          <a:p>
            <a:r>
              <a:rPr lang="en-US" dirty="0"/>
              <a:t>Domain decomposition for parallelization</a:t>
            </a:r>
          </a:p>
          <a:p>
            <a:pPr lvl="1"/>
            <a:r>
              <a:rPr lang="en-US" dirty="0"/>
              <a:t>Halo fill operation</a:t>
            </a:r>
          </a:p>
          <a:p>
            <a:r>
              <a:rPr lang="en-US" dirty="0"/>
              <a:t>Initialize the interior (red) with a known function</a:t>
            </a:r>
          </a:p>
          <a:p>
            <a:r>
              <a:rPr lang="en-US" dirty="0"/>
              <a:t>Apply halo fill</a:t>
            </a:r>
          </a:p>
          <a:p>
            <a:r>
              <a:rPr lang="en-US" dirty="0"/>
              <a:t>Compute values for the halo using the known function</a:t>
            </a:r>
          </a:p>
          <a:p>
            <a:r>
              <a:rPr lang="en-US" dirty="0"/>
              <a:t>Compare against filled values</a:t>
            </a:r>
          </a:p>
          <a:p>
            <a:pPr marL="0" indent="0">
              <a:buNone/>
            </a:pPr>
            <a:endParaRPr lang="en-US" dirty="0"/>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1</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
        <p:nvSpPr>
          <p:cNvPr id="4" name="Rounded Rectangle 3">
            <a:extLst>
              <a:ext uri="{FF2B5EF4-FFF2-40B4-BE49-F238E27FC236}">
                <a16:creationId xmlns:a16="http://schemas.microsoft.com/office/drawing/2014/main" id="{E5484925-C7F9-2A60-D496-70C9AA0F5262}"/>
              </a:ext>
            </a:extLst>
          </p:cNvPr>
          <p:cNvSpPr/>
          <p:nvPr/>
        </p:nvSpPr>
        <p:spPr>
          <a:xfrm>
            <a:off x="6672465" y="4322729"/>
            <a:ext cx="4547985" cy="135490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another unit test with manufactured solution</a:t>
            </a:r>
          </a:p>
        </p:txBody>
      </p:sp>
    </p:spTree>
    <p:custDataLst>
      <p:tags r:id="rId1"/>
    </p:custDataLst>
    <p:extLst>
      <p:ext uri="{BB962C8B-B14F-4D97-AF65-F5344CB8AC3E}">
        <p14:creationId xmlns:p14="http://schemas.microsoft.com/office/powerpoint/2010/main" val="3386603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 Hydrodynamics</a:t>
            </a:r>
          </a:p>
        </p:txBody>
      </p:sp>
      <p:sp>
        <p:nvSpPr>
          <p:cNvPr id="5" name="Content Placeholder 4"/>
          <p:cNvSpPr>
            <a:spLocks noGrp="1"/>
          </p:cNvSpPr>
          <p:nvPr>
            <p:ph sz="quarter" idx="1"/>
          </p:nvPr>
        </p:nvSpPr>
        <p:spPr>
          <a:xfrm>
            <a:off x="398469" y="1193212"/>
            <a:ext cx="10812869" cy="2570405"/>
          </a:xfrm>
        </p:spPr>
        <p:txBody>
          <a:bodyPr/>
          <a:lstStyle/>
          <a:p>
            <a:r>
              <a:rPr lang="en-US" dirty="0"/>
              <a:t>Apply initial conditions to the mesh</a:t>
            </a:r>
          </a:p>
          <a:p>
            <a:pPr lvl="1"/>
            <a:r>
              <a:rPr lang="en-US" dirty="0"/>
              <a:t>zeroes everywhere except at the center</a:t>
            </a:r>
          </a:p>
          <a:p>
            <a:r>
              <a:rPr lang="en-US" dirty="0"/>
              <a:t>Write code for the analytical expression of the distance traveled by the shock</a:t>
            </a:r>
          </a:p>
          <a:p>
            <a:r>
              <a:rPr lang="en-US" dirty="0"/>
              <a:t>Do time integration</a:t>
            </a:r>
          </a:p>
          <a:p>
            <a:r>
              <a:rPr lang="en-US" dirty="0"/>
              <a:t>At time </a:t>
            </a:r>
            <a:r>
              <a:rPr lang="en-US" b="1" dirty="0"/>
              <a:t>T </a:t>
            </a:r>
            <a:r>
              <a:rPr lang="en-US" dirty="0"/>
              <a:t>compare evolved solution against analytical solution</a:t>
            </a:r>
            <a:endParaRPr lang="en-US" b="1" dirty="0"/>
          </a:p>
          <a:p>
            <a:pPr marL="0" indent="0">
              <a:buNone/>
            </a:pPr>
            <a:endParaRPr lang="en-US" dirty="0"/>
          </a:p>
        </p:txBody>
      </p:sp>
      <p:sp>
        <p:nvSpPr>
          <p:cNvPr id="3" name="Rounded Rectangle 2">
            <a:extLst>
              <a:ext uri="{FF2B5EF4-FFF2-40B4-BE49-F238E27FC236}">
                <a16:creationId xmlns:a16="http://schemas.microsoft.com/office/drawing/2014/main" id="{FCD39F8F-B00D-5B2C-06A4-9F8AA5448B26}"/>
              </a:ext>
            </a:extLst>
          </p:cNvPr>
          <p:cNvSpPr/>
          <p:nvPr/>
        </p:nvSpPr>
        <p:spPr>
          <a:xfrm>
            <a:off x="1742657" y="3911912"/>
            <a:ext cx="9468681" cy="872123"/>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If both mesh and EOS unit test pass, then any failure is in Hydrodynamics</a:t>
            </a:r>
          </a:p>
          <a:p>
            <a:pPr algn="ctr">
              <a:lnSpc>
                <a:spcPct val="90000"/>
              </a:lnSpc>
            </a:pPr>
            <a:r>
              <a:rPr lang="en-US" sz="2000" dirty="0">
                <a:solidFill>
                  <a:schemeClr val="bg1"/>
                </a:solidFill>
              </a:rPr>
              <a:t>This is a composite unit test</a:t>
            </a:r>
          </a:p>
        </p:txBody>
      </p:sp>
      <p:sp>
        <p:nvSpPr>
          <p:cNvPr id="6" name="Rounded Rectangle 5">
            <a:extLst>
              <a:ext uri="{FF2B5EF4-FFF2-40B4-BE49-F238E27FC236}">
                <a16:creationId xmlns:a16="http://schemas.microsoft.com/office/drawing/2014/main" id="{DB7AEADD-DC0C-D749-0362-CFF384CFC3B9}"/>
              </a:ext>
            </a:extLst>
          </p:cNvPr>
          <p:cNvSpPr/>
          <p:nvPr/>
        </p:nvSpPr>
        <p:spPr>
          <a:xfrm>
            <a:off x="2955235" y="5022574"/>
            <a:ext cx="4863548" cy="742122"/>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is also the idea behind scaffolding </a:t>
            </a:r>
          </a:p>
        </p:txBody>
      </p:sp>
    </p:spTree>
    <p:custDataLst>
      <p:tags r:id="rId1"/>
    </p:custDataLst>
    <p:extLst>
      <p:ext uri="{BB962C8B-B14F-4D97-AF65-F5344CB8AC3E}">
        <p14:creationId xmlns:p14="http://schemas.microsoft.com/office/powerpoint/2010/main" val="1531542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Tree>
    <p:extLst>
      <p:ext uri="{BB962C8B-B14F-4D97-AF65-F5344CB8AC3E}">
        <p14:creationId xmlns:p14="http://schemas.microsoft.com/office/powerpoint/2010/main" val="420675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Tree>
    <p:extLst>
      <p:ext uri="{BB962C8B-B14F-4D97-AF65-F5344CB8AC3E}">
        <p14:creationId xmlns:p14="http://schemas.microsoft.com/office/powerpoint/2010/main" val="424986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978939"/>
            <a:ext cx="10129962" cy="477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same halo fill unit test for mesh also works for AMR</a:t>
            </a:r>
          </a:p>
          <a:p>
            <a:r>
              <a:rPr lang="en-US" dirty="0"/>
              <a:t>Additional functionalities to test are:</a:t>
            </a:r>
          </a:p>
          <a:p>
            <a:pPr lvl="1"/>
            <a:r>
              <a:rPr lang="en-US" dirty="0"/>
              <a:t>Fine-coarse boundary resolution</a:t>
            </a:r>
          </a:p>
          <a:p>
            <a:pPr lvl="1"/>
            <a:r>
              <a:rPr lang="en-US" dirty="0" err="1"/>
              <a:t>Regridding</a:t>
            </a:r>
            <a:endParaRPr lang="en-US" dirty="0"/>
          </a:p>
          <a:p>
            <a:r>
              <a:rPr lang="en-US" dirty="0"/>
              <a:t>Steps in testing </a:t>
            </a:r>
          </a:p>
          <a:p>
            <a:pPr lvl="1"/>
            <a:r>
              <a:rPr lang="en-US" dirty="0"/>
              <a:t>Run </a:t>
            </a:r>
            <a:r>
              <a:rPr lang="en-US" dirty="0" err="1"/>
              <a:t>Sedov</a:t>
            </a:r>
            <a:r>
              <a:rPr lang="en-US" dirty="0"/>
              <a:t> with UG</a:t>
            </a:r>
          </a:p>
          <a:p>
            <a:pPr lvl="1"/>
            <a:r>
              <a:rPr lang="en-US" dirty="0"/>
              <a:t>Run </a:t>
            </a:r>
            <a:r>
              <a:rPr lang="en-US" dirty="0" err="1"/>
              <a:t>Sedov</a:t>
            </a:r>
            <a:r>
              <a:rPr lang="en-US" dirty="0"/>
              <a:t> with AMR, but no dynamic refinement</a:t>
            </a:r>
          </a:p>
          <a:p>
            <a:pPr lvl="2"/>
            <a:r>
              <a:rPr lang="en-US" dirty="0"/>
              <a:t>If failed fault is in flux correction</a:t>
            </a:r>
          </a:p>
          <a:p>
            <a:pPr lvl="1"/>
            <a:r>
              <a:rPr lang="en-US" dirty="0"/>
              <a:t>Run </a:t>
            </a:r>
            <a:r>
              <a:rPr lang="en-US" dirty="0" err="1"/>
              <a:t>Sedov</a:t>
            </a:r>
            <a:r>
              <a:rPr lang="en-US" dirty="0"/>
              <a:t> with AMR and dynamic refinement</a:t>
            </a:r>
          </a:p>
          <a:p>
            <a:pPr lvl="2"/>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Step  4:  AMR</a:t>
            </a:r>
          </a:p>
        </p:txBody>
      </p:sp>
      <p:sp>
        <p:nvSpPr>
          <p:cNvPr id="2" name="Rounded Rectangle 1">
            <a:extLst>
              <a:ext uri="{FF2B5EF4-FFF2-40B4-BE49-F238E27FC236}">
                <a16:creationId xmlns:a16="http://schemas.microsoft.com/office/drawing/2014/main" id="{E3EE4D45-283D-1E60-00E0-FE348E1C0A0C}"/>
              </a:ext>
            </a:extLst>
          </p:cNvPr>
          <p:cNvSpPr/>
          <p:nvPr/>
        </p:nvSpPr>
        <p:spPr>
          <a:xfrm>
            <a:off x="7885872" y="1733550"/>
            <a:ext cx="3974465" cy="2552700"/>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have continued to build scaffolding and are using granular testing to pinpoint the cause of error</a:t>
            </a:r>
          </a:p>
        </p:txBody>
      </p:sp>
      <p:sp>
        <p:nvSpPr>
          <p:cNvPr id="3" name="Rounded Rectangle 2">
            <a:extLst>
              <a:ext uri="{FF2B5EF4-FFF2-40B4-BE49-F238E27FC236}">
                <a16:creationId xmlns:a16="http://schemas.microsoft.com/office/drawing/2014/main" id="{92A9624E-ABDF-34C6-CADC-9B4A35DFD25E}"/>
              </a:ext>
            </a:extLst>
          </p:cNvPr>
          <p:cNvSpPr/>
          <p:nvPr/>
        </p:nvSpPr>
        <p:spPr>
          <a:xfrm>
            <a:off x="7885872" y="4482234"/>
            <a:ext cx="3974465" cy="1070841"/>
          </a:xfrm>
          <a:prstGeom prst="roundRect">
            <a:avLst/>
          </a:prstGeom>
          <a:solidFill>
            <a:srgbClr val="7030A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All of these are examples of white box testing</a:t>
            </a:r>
          </a:p>
        </p:txBody>
      </p:sp>
    </p:spTree>
    <p:extLst>
      <p:ext uri="{BB962C8B-B14F-4D97-AF65-F5344CB8AC3E}">
        <p14:creationId xmlns:p14="http://schemas.microsoft.com/office/powerpoint/2010/main" val="1642722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White/Black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 productivity.org/resources/howtos/</a:t>
            </a:r>
            <a:endParaRPr lang="en-US" dirty="0"/>
          </a:p>
          <a:p>
            <a:endParaRPr lang="en-US" dirty="0"/>
          </a:p>
        </p:txBody>
      </p:sp>
    </p:spTree>
    <p:extLst>
      <p:ext uri="{BB962C8B-B14F-4D97-AF65-F5344CB8AC3E}">
        <p14:creationId xmlns:p14="http://schemas.microsoft.com/office/powerpoint/2010/main" val="3388918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991268" y="675860"/>
            <a:ext cx="9733722" cy="6016770"/>
          </a:xfrm>
          <a:ln>
            <a:noFill/>
          </a:ln>
        </p:spPr>
        <p:txBody>
          <a:bodyPr>
            <a:normAutofit/>
          </a:bodyPr>
          <a:lstStyle/>
          <a:p>
            <a:pPr marL="0" indent="0">
              <a:buNone/>
            </a:pPr>
            <a:endParaRPr lang="en-US" sz="2000" b="1" dirty="0">
              <a:solidFill>
                <a:schemeClr val="tx2"/>
              </a:solidFill>
            </a:endParaRPr>
          </a:p>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bugs aren’t creeping in</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Exercise third-party dependencies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Eliminate complete dependence on bitwise reproducibility</a:t>
            </a:r>
          </a:p>
          <a:p>
            <a:pPr>
              <a:spcBef>
                <a:spcPts val="200"/>
              </a:spcBef>
            </a:pPr>
            <a:endParaRPr lang="en-US" dirty="0"/>
          </a:p>
          <a:p>
            <a:pPr lvl="1">
              <a:spcBef>
                <a:spcPts val="200"/>
              </a:spcBef>
            </a:pPr>
            <a:endParaRPr lang="en-US" sz="800" dirty="0"/>
          </a:p>
          <a:p>
            <a:pPr lvl="1">
              <a:spcBef>
                <a:spcPts val="200"/>
              </a:spcBef>
            </a:pP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a:t>
            </a:r>
            <a:r>
              <a:rPr lang="en-US" dirty="0">
                <a:hlinkClick r:id="rId3"/>
              </a:rPr>
              <a:t>9780131177055</a:t>
            </a:r>
            <a:endParaRPr lang="en-US" dirty="0"/>
          </a:p>
          <a:p>
            <a:r>
              <a:rPr lang="en-US" dirty="0"/>
              <a:t>A Dubey, K </a:t>
            </a:r>
            <a:r>
              <a:rPr lang="en-US" dirty="0" err="1"/>
              <a:t>Weide</a:t>
            </a:r>
            <a:r>
              <a:rPr lang="en-US" dirty="0"/>
              <a:t>, D Lee, J </a:t>
            </a:r>
            <a:r>
              <a:rPr lang="en-US" dirty="0" err="1"/>
              <a:t>Bachan</a:t>
            </a:r>
            <a:r>
              <a:rPr lang="en-US" dirty="0"/>
              <a:t>, C Daley, S </a:t>
            </a:r>
            <a:r>
              <a:rPr lang="en-US" dirty="0" err="1"/>
              <a:t>Olofin</a:t>
            </a:r>
            <a:r>
              <a:rPr lang="en-US" dirty="0"/>
              <a:t>… - Ongoing Verification of a Multiphysics Community Code. Software: Practice and Experience, 2015 </a:t>
            </a:r>
            <a:r>
              <a:rPr lang="en-US" b="1" dirty="0">
                <a:hlinkClick r:id="rId4"/>
              </a:rPr>
              <a:t>https://doi.org/10.1002/spe.2220</a:t>
            </a:r>
            <a:endParaRPr lang="en-US" dirty="0"/>
          </a:p>
          <a:p>
            <a:pPr marL="0" indent="0">
              <a:buNone/>
            </a:pP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Tree>
    <p:extLst>
      <p:ext uri="{BB962C8B-B14F-4D97-AF65-F5344CB8AC3E}">
        <p14:creationId xmlns:p14="http://schemas.microsoft.com/office/powerpoint/2010/main" val="306804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7" name="Rectangle 6">
            <a:extLst>
              <a:ext uri="{FF2B5EF4-FFF2-40B4-BE49-F238E27FC236}">
                <a16:creationId xmlns:a16="http://schemas.microsoft.com/office/drawing/2014/main" id="{6A96B5CB-C4A1-82FF-1079-853230E1CA6C}"/>
              </a:ext>
            </a:extLst>
          </p:cNvPr>
          <p:cNvSpPr/>
          <p:nvPr/>
        </p:nvSpPr>
        <p:spPr>
          <a:xfrm>
            <a:off x="692727" y="5264727"/>
            <a:ext cx="6788728" cy="516775"/>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So, what is the whole fuss about testing?</a:t>
            </a:r>
          </a:p>
        </p:txBody>
      </p:sp>
      <p:sp>
        <p:nvSpPr>
          <p:cNvPr id="8" name="Rectangle 7">
            <a:extLst>
              <a:ext uri="{FF2B5EF4-FFF2-40B4-BE49-F238E27FC236}">
                <a16:creationId xmlns:a16="http://schemas.microsoft.com/office/drawing/2014/main" id="{8102D08C-52B8-4574-2A76-7728A7F6EB15}"/>
              </a:ext>
            </a:extLst>
          </p:cNvPr>
          <p:cNvSpPr/>
          <p:nvPr/>
        </p:nvSpPr>
        <p:spPr>
          <a:xfrm>
            <a:off x="692727" y="5943599"/>
            <a:ext cx="6788728" cy="720437"/>
          </a:xfrm>
          <a:prstGeom prst="rect">
            <a:avLst/>
          </a:prstGeom>
          <a:solidFill>
            <a:schemeClr val="tx2">
              <a:lumMod val="20000"/>
              <a:lumOff val="8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ysClr val="windowText" lastClr="000000"/>
                </a:solidFill>
              </a:rPr>
              <a:t>Formalization of the process intimidates people</a:t>
            </a:r>
          </a:p>
          <a:p>
            <a:pPr algn="ctr">
              <a:lnSpc>
                <a:spcPct val="90000"/>
              </a:lnSpc>
            </a:pPr>
            <a:r>
              <a:rPr lang="en-US" sz="2000" dirty="0">
                <a:solidFill>
                  <a:sysClr val="windowText" lastClr="000000"/>
                </a:solidFill>
              </a:rPr>
              <a:t>because they think of writing tests as an overhead</a:t>
            </a:r>
          </a:p>
        </p:txBody>
      </p:sp>
    </p:spTree>
    <p:extLst>
      <p:ext uri="{BB962C8B-B14F-4D97-AF65-F5344CB8AC3E}">
        <p14:creationId xmlns:p14="http://schemas.microsoft.com/office/powerpoint/2010/main" val="2788315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1696277"/>
            <a:chOff x="718754" y="1360869"/>
            <a:chExt cx="5375657" cy="1696277"/>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3711682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Tree>
    <p:extLst>
      <p:ext uri="{BB962C8B-B14F-4D97-AF65-F5344CB8AC3E}">
        <p14:creationId xmlns:p14="http://schemas.microsoft.com/office/powerpoint/2010/main" val="299724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1CC4F-16D6-E895-AFBC-9A514D75E691}"/>
              </a:ext>
            </a:extLst>
          </p:cNvPr>
          <p:cNvSpPr>
            <a:spLocks noGrp="1"/>
          </p:cNvSpPr>
          <p:nvPr>
            <p:ph type="title"/>
          </p:nvPr>
        </p:nvSpPr>
        <p:spPr>
          <a:xfrm>
            <a:off x="406844" y="215753"/>
            <a:ext cx="11375136" cy="914400"/>
          </a:xfrm>
        </p:spPr>
        <p:txBody>
          <a:bodyPr/>
          <a:lstStyle/>
          <a:p>
            <a:r>
              <a:rPr lang="en-US" dirty="0"/>
              <a:t>How to Think About Building Tests</a:t>
            </a:r>
          </a:p>
        </p:txBody>
      </p:sp>
      <p:grpSp>
        <p:nvGrpSpPr>
          <p:cNvPr id="16" name="Group 15">
            <a:extLst>
              <a:ext uri="{FF2B5EF4-FFF2-40B4-BE49-F238E27FC236}">
                <a16:creationId xmlns:a16="http://schemas.microsoft.com/office/drawing/2014/main" id="{D3CC4FF2-1DF2-1ADB-24C4-88350472919D}"/>
              </a:ext>
            </a:extLst>
          </p:cNvPr>
          <p:cNvGrpSpPr/>
          <p:nvPr/>
        </p:nvGrpSpPr>
        <p:grpSpPr>
          <a:xfrm>
            <a:off x="406844" y="864917"/>
            <a:ext cx="5375657" cy="3623270"/>
            <a:chOff x="718754" y="1360869"/>
            <a:chExt cx="5375657" cy="3623270"/>
          </a:xfrm>
        </p:grpSpPr>
        <p:sp>
          <p:nvSpPr>
            <p:cNvPr id="3" name="Rounded Rectangle 2">
              <a:extLst>
                <a:ext uri="{FF2B5EF4-FFF2-40B4-BE49-F238E27FC236}">
                  <a16:creationId xmlns:a16="http://schemas.microsoft.com/office/drawing/2014/main" id="{DC74BD74-D77A-B3A0-E636-1F86AC14DAC6}"/>
                </a:ext>
              </a:extLst>
            </p:cNvPr>
            <p:cNvSpPr/>
            <p:nvPr/>
          </p:nvSpPr>
          <p:spPr>
            <a:xfrm>
              <a:off x="718754" y="1360869"/>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start by thinking about what is the correct behavior</a:t>
              </a:r>
            </a:p>
          </p:txBody>
        </p:sp>
        <p:sp>
          <p:nvSpPr>
            <p:cNvPr id="9" name="Rounded Rectangle 8">
              <a:extLst>
                <a:ext uri="{FF2B5EF4-FFF2-40B4-BE49-F238E27FC236}">
                  <a16:creationId xmlns:a16="http://schemas.microsoft.com/office/drawing/2014/main" id="{1D295530-44B8-F049-1220-DD7166199FFC}"/>
                </a:ext>
              </a:extLst>
            </p:cNvPr>
            <p:cNvSpPr/>
            <p:nvPr/>
          </p:nvSpPr>
          <p:spPr>
            <a:xfrm>
              <a:off x="3092542" y="1360869"/>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sp>
          <p:nvSpPr>
            <p:cNvPr id="4" name="Rounded Rectangle 3">
              <a:extLst>
                <a:ext uri="{FF2B5EF4-FFF2-40B4-BE49-F238E27FC236}">
                  <a16:creationId xmlns:a16="http://schemas.microsoft.com/office/drawing/2014/main" id="{753DC160-4EC9-B8F8-2210-4AD51C69F727}"/>
                </a:ext>
              </a:extLst>
            </p:cNvPr>
            <p:cNvSpPr/>
            <p:nvPr/>
          </p:nvSpPr>
          <p:spPr>
            <a:xfrm>
              <a:off x="718754" y="3287862"/>
              <a:ext cx="2046135" cy="1696277"/>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You also think about what would be wrong behavior</a:t>
              </a:r>
            </a:p>
          </p:txBody>
        </p:sp>
        <p:sp>
          <p:nvSpPr>
            <p:cNvPr id="13" name="Rounded Rectangle 12">
              <a:extLst>
                <a:ext uri="{FF2B5EF4-FFF2-40B4-BE49-F238E27FC236}">
                  <a16:creationId xmlns:a16="http://schemas.microsoft.com/office/drawing/2014/main" id="{8F952D7B-D792-0880-0C14-7941C8902919}"/>
                </a:ext>
              </a:extLst>
            </p:cNvPr>
            <p:cNvSpPr/>
            <p:nvPr/>
          </p:nvSpPr>
          <p:spPr>
            <a:xfrm>
              <a:off x="3000951" y="3317348"/>
              <a:ext cx="3001869" cy="1666791"/>
            </a:xfrm>
            <a:prstGeom prst="roundRect">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Next you think about how you are going to be able to tell whether the code is exhibiting correct behavior</a:t>
              </a:r>
            </a:p>
          </p:txBody>
        </p:sp>
      </p:grpSp>
      <p:sp>
        <p:nvSpPr>
          <p:cNvPr id="14" name="Rectangle 13">
            <a:extLst>
              <a:ext uri="{FF2B5EF4-FFF2-40B4-BE49-F238E27FC236}">
                <a16:creationId xmlns:a16="http://schemas.microsoft.com/office/drawing/2014/main" id="{1F978CD3-CF5F-A8A1-483B-8479C73829B3}"/>
              </a:ext>
            </a:extLst>
          </p:cNvPr>
          <p:cNvSpPr/>
          <p:nvPr/>
        </p:nvSpPr>
        <p:spPr>
          <a:xfrm>
            <a:off x="6620005" y="332626"/>
            <a:ext cx="4976506" cy="3511826"/>
          </a:xfrm>
          <a:prstGeom prst="rect">
            <a:avLst/>
          </a:prstGeom>
          <a:solidFill>
            <a:schemeClr val="tx2">
              <a:lumMod val="40000"/>
              <a:lumOff val="60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400" dirty="0">
                <a:solidFill>
                  <a:sysClr val="windowText" lastClr="000000"/>
                </a:solidFill>
              </a:rPr>
              <a:t>Let us work through an example …</a:t>
            </a:r>
          </a:p>
          <a:p>
            <a:pPr algn="ctr">
              <a:lnSpc>
                <a:spcPct val="90000"/>
              </a:lnSpc>
            </a:pPr>
            <a:endParaRPr lang="en-US" sz="2400" dirty="0">
              <a:solidFill>
                <a:sysClr val="windowText" lastClr="000000"/>
              </a:solidFill>
            </a:endParaRPr>
          </a:p>
          <a:p>
            <a:pPr marL="342900" indent="-342900">
              <a:lnSpc>
                <a:spcPct val="90000"/>
              </a:lnSpc>
              <a:buFont typeface="Arial" panose="020B0604020202020204" pitchFamily="34" charset="0"/>
              <a:buChar char="•"/>
            </a:pPr>
            <a:r>
              <a:rPr lang="en-US" sz="2000" dirty="0">
                <a:solidFill>
                  <a:sysClr val="windowText" lastClr="000000"/>
                </a:solidFill>
              </a:rPr>
              <a:t>You want to print first N prime numbers</a:t>
            </a:r>
          </a:p>
          <a:p>
            <a:pPr marL="342900" indent="-342900">
              <a:lnSpc>
                <a:spcPct val="90000"/>
              </a:lnSpc>
              <a:buFont typeface="Arial" panose="020B0604020202020204" pitchFamily="34" charset="0"/>
              <a:buChar char="•"/>
            </a:pPr>
            <a:r>
              <a:rPr lang="en-US" sz="2000" dirty="0">
                <a:solidFill>
                  <a:sysClr val="windowText" lastClr="000000"/>
                </a:solidFill>
              </a:rPr>
              <a:t>As a part of development you first write a function that checks if a given number is prime</a:t>
            </a:r>
          </a:p>
          <a:p>
            <a:pPr>
              <a:lnSpc>
                <a:spcPct val="90000"/>
              </a:lnSpc>
            </a:pPr>
            <a:endParaRPr lang="en-US" sz="2000" dirty="0">
              <a:solidFill>
                <a:sysClr val="windowText" lastClr="000000"/>
              </a:solidFill>
            </a:endParaRPr>
          </a:p>
          <a:p>
            <a:pPr>
              <a:lnSpc>
                <a:spcPct val="90000"/>
              </a:lnSpc>
            </a:pPr>
            <a:r>
              <a:rPr lang="en-US" sz="2000" dirty="0">
                <a:solidFill>
                  <a:sysClr val="windowText" lastClr="000000"/>
                </a:solidFill>
              </a:rPr>
              <a:t>Correct behavior: input 13 returns true, input 15 returns false</a:t>
            </a:r>
          </a:p>
          <a:p>
            <a:pPr>
              <a:lnSpc>
                <a:spcPct val="90000"/>
              </a:lnSpc>
            </a:pPr>
            <a:r>
              <a:rPr lang="en-US" sz="2000" dirty="0">
                <a:solidFill>
                  <a:sysClr val="windowText" lastClr="000000"/>
                </a:solidFill>
              </a:rPr>
              <a:t>Incorrect behavior: input 15 returns true</a:t>
            </a:r>
          </a:p>
          <a:p>
            <a:pPr algn="ctr">
              <a:lnSpc>
                <a:spcPct val="90000"/>
              </a:lnSpc>
            </a:pPr>
            <a:endParaRPr lang="en-US" sz="2000" dirty="0">
              <a:solidFill>
                <a:sysClr val="windowText" lastClr="000000"/>
              </a:solidFill>
            </a:endParaRPr>
          </a:p>
        </p:txBody>
      </p:sp>
    </p:spTree>
    <p:extLst>
      <p:ext uri="{BB962C8B-B14F-4D97-AF65-F5344CB8AC3E}">
        <p14:creationId xmlns:p14="http://schemas.microsoft.com/office/powerpoint/2010/main" val="3619635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2|3.4|1.7|15|27"/>
</p:tagLst>
</file>

<file path=ppt/tags/tag2.xml><?xml version="1.0" encoding="utf-8"?>
<p:tagLst xmlns:a="http://schemas.openxmlformats.org/drawingml/2006/main" xmlns:r="http://schemas.openxmlformats.org/officeDocument/2006/relationships" xmlns:p="http://schemas.openxmlformats.org/presentationml/2006/main">
  <p:tag name="TIMING" val="|87.2|3.4|1.7|15|27"/>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102|13.3"/>
</p:tagLst>
</file>

<file path=ppt/tags/tag6.xml><?xml version="1.0" encoding="utf-8"?>
<p:tagLst xmlns:a="http://schemas.openxmlformats.org/drawingml/2006/main" xmlns:r="http://schemas.openxmlformats.org/officeDocument/2006/relationships" xmlns:p="http://schemas.openxmlformats.org/presentationml/2006/main">
  <p:tag name="TIMING" val="|102|13.3"/>
</p:tagLst>
</file>

<file path=ppt/tags/tag7.xml><?xml version="1.0" encoding="utf-8"?>
<p:tagLst xmlns:a="http://schemas.openxmlformats.org/drawingml/2006/main" xmlns:r="http://schemas.openxmlformats.org/officeDocument/2006/relationships" xmlns:p="http://schemas.openxmlformats.org/presentationml/2006/main">
  <p:tag name="TIMING" val="|102|13.3"/>
</p:tagLst>
</file>

<file path=ppt/tags/tag8.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22824</TotalTime>
  <Words>4937</Words>
  <Application>Microsoft Office PowerPoint</Application>
  <PresentationFormat>Custom</PresentationFormat>
  <Paragraphs>490</Paragraphs>
  <Slides>43</Slides>
  <Notes>33</Notes>
  <HiddenSlides>10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Arial Black</vt:lpstr>
      <vt:lpstr>Calibri</vt:lpstr>
      <vt:lpstr>Presentations (Wide Screen)</vt:lpstr>
      <vt:lpstr>Software Testing and Verification</vt:lpstr>
      <vt:lpstr>License, Citation and Acknowledgements</vt:lpstr>
      <vt:lpstr>What is Testing</vt:lpstr>
      <vt:lpstr>What is Testing</vt:lpstr>
      <vt:lpstr>What is Testing</vt:lpstr>
      <vt:lpstr>What is Testing</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How to Think About Building Tests</vt:lpstr>
      <vt:lpstr>Types of Tests</vt:lpstr>
      <vt:lpstr>Types of Tests</vt:lpstr>
      <vt:lpstr>Classes of Tests</vt:lpstr>
      <vt:lpstr>Test Driven Development</vt:lpstr>
      <vt:lpstr>Continuous Integration (CI)</vt:lpstr>
      <vt:lpstr>CI Components</vt:lpstr>
      <vt:lpstr>Examples…</vt:lpstr>
      <vt:lpstr>What is CI Good For</vt:lpstr>
      <vt:lpstr>PowerPoint Presentation</vt:lpstr>
      <vt:lpstr>Building a Test-suite</vt:lpstr>
      <vt:lpstr>Building a Test-suite</vt:lpstr>
      <vt:lpstr>Building a Test-suite</vt:lpstr>
      <vt:lpstr>Example – Shock Hydrodynamics with Adaptive Mesh Refinement</vt:lpstr>
      <vt:lpstr>Example – Shock Hydrodynamics with Adaptive Mesh Refinement</vt:lpstr>
      <vt:lpstr>Step 1 – Equation of State</vt:lpstr>
      <vt:lpstr>Step 1 – Equation of State</vt:lpstr>
      <vt:lpstr>Step 2 – Mesh</vt:lpstr>
      <vt:lpstr>Step 2 – Mesh</vt:lpstr>
      <vt:lpstr>Step 3 – Hydrodynamics</vt:lpstr>
      <vt:lpstr>Step  4:  AMR</vt:lpstr>
      <vt:lpstr>Step  4:  AMR</vt:lpstr>
      <vt:lpstr>Step  4:  AMR</vt:lpstr>
      <vt:lpstr>PowerPoint Presentation</vt:lpstr>
      <vt:lpstr>How to build your test suite?</vt:lpstr>
      <vt:lpstr>How do we determine what tests are needed?</vt:lpstr>
      <vt:lpstr>Building Test-suite</vt:lpstr>
      <vt:lpstr>Good Rules of Thumb</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384</cp:revision>
  <cp:lastPrinted>2017-11-02T18:35:01Z</cp:lastPrinted>
  <dcterms:created xsi:type="dcterms:W3CDTF">2018-11-06T17:28:56Z</dcterms:created>
  <dcterms:modified xsi:type="dcterms:W3CDTF">2023-10-23T02:06:48Z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